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656" y="-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D8D3147-C707-4079-8939-350D6CC2C2E3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77391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5DBF768-93F4-4D90-B67A-D1BDEECF5AB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823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cs-CZ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AC11BD-31F4-4EF2-9845-3838D6D9EC6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54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CD10B8-83E0-4B53-9C99-33DB7B7DAFD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13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BB7AF5-798D-4F8B-A832-277D3CEAB29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67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05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80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6877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22325" y="2138363"/>
            <a:ext cx="413226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6988" y="2138363"/>
            <a:ext cx="4133850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4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81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58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689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6692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5FC5FF-84CD-4188-BE80-6ECC032D8E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5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9802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6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97725" y="306388"/>
            <a:ext cx="2151063" cy="65944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41363" y="306388"/>
            <a:ext cx="6303962" cy="65944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50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620ADD9-971C-4CDC-B578-F2D555A01D3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49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AEA7C99-D094-4EB3-90BD-385D3B58A3A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11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8B57AF6-54BD-4110-9C2A-EB121FBF857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57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3A5403-3E8E-43D4-8D8E-653995DDFB1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85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42DE2F3-9FC5-4F18-B3B2-12520318A4A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2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39F560-26B2-427D-A072-C360ABABDD3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27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3F02D9-DC3D-420E-ACD6-3C0E9E2CEB4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32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0C41975-7A49-4F7C-BA63-BCD1E639DBDE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4400" b="0" i="0" u="none" strike="noStrike" kern="1200">
          <a:ln>
            <a:noFill/>
          </a:ln>
          <a:latin typeface="Arial" pitchFamily="18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cs-CZ" sz="3200" b="0" i="0" u="none" strike="noStrike" kern="1200">
          <a:ln>
            <a:noFill/>
          </a:ln>
          <a:latin typeface="Arial" pitchFamily="18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80000" cy="75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nadpis 2"/>
          <p:cNvSpPr txBox="1">
            <a:spLocks noGrp="1"/>
          </p:cNvSpPr>
          <p:nvPr>
            <p:ph type="title"/>
          </p:nvPr>
        </p:nvSpPr>
        <p:spPr>
          <a:xfrm>
            <a:off x="740879" y="306720"/>
            <a:ext cx="8607960" cy="1134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1"/>
          </p:nvPr>
        </p:nvSpPr>
        <p:spPr>
          <a:xfrm>
            <a:off x="822600" y="2137680"/>
            <a:ext cx="8418240" cy="476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2400" b="1" i="1" u="none" strike="noStrike">
          <a:ln>
            <a:noFill/>
          </a:ln>
          <a:solidFill>
            <a:srgbClr val="99284C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cs-CZ" sz="2400" b="0" i="0" u="none" strike="noStrike">
          <a:ln>
            <a:noFill/>
          </a:ln>
          <a:solidFill>
            <a:srgbClr val="333333"/>
          </a:solidFill>
          <a:latin typeface="Albany" pitchFamily="34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●"/>
            </a:lvl1pPr>
            <a:lvl2pPr lvl="1">
              <a:buClr>
                <a:srgbClr val="000000"/>
              </a:buClr>
              <a:buSzPct val="45000"/>
              <a:buFont typeface="StarSymbol"/>
              <a:buChar char="●"/>
            </a:lvl2pPr>
            <a:lvl3pPr lvl="2">
              <a:buClr>
                <a:srgbClr val="000000"/>
              </a:buClr>
              <a:buSzPct val="45000"/>
              <a:buFont typeface="StarSymbol"/>
              <a:buChar char="●"/>
            </a:lvl3pPr>
            <a:lvl4pPr lvl="3">
              <a:buClr>
                <a:srgbClr val="000000"/>
              </a:buClr>
              <a:buSzPct val="45000"/>
              <a:buFont typeface="StarSymbol"/>
              <a:buChar char="●"/>
            </a:lvl4pPr>
            <a:lvl5pPr lvl="4">
              <a:buClr>
                <a:srgbClr val="000000"/>
              </a:buClr>
              <a:buSzPct val="45000"/>
              <a:buFont typeface="StarSymbol"/>
              <a:buChar char="●"/>
            </a:lvl5pPr>
            <a:lvl6pPr lvl="5">
              <a:buClr>
                <a:srgbClr val="000000"/>
              </a:buClr>
              <a:buSzPct val="45000"/>
              <a:buFont typeface="StarSymbol"/>
              <a:buChar char="●"/>
            </a:lvl6pPr>
            <a:lvl7pPr lvl="6">
              <a:buClr>
                <a:srgbClr val="000000"/>
              </a:buClr>
              <a:buSzPct val="45000"/>
              <a:buFont typeface="StarSymbol"/>
              <a:buChar char="●"/>
            </a:lvl7pPr>
            <a:lvl8pPr lvl="7">
              <a:buClr>
                <a:srgbClr val="000000"/>
              </a:buClr>
              <a:buSzPct val="45000"/>
              <a:buFont typeface="StarSymbol"/>
              <a:buChar char="●"/>
            </a:lvl8pPr>
            <a:lvl9pPr lvl="8">
              <a:buClr>
                <a:srgbClr val="000000"/>
              </a:buClr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>
                <a:solidFill>
                  <a:srgbClr val="99284C"/>
                </a:solidFill>
              </a:rPr>
              <a:t>Desetinná čísla - úvod</a:t>
            </a:r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0" y="2411685"/>
            <a:ext cx="3327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římá spojnice 1"/>
          <p:cNvSpPr/>
          <p:nvPr/>
        </p:nvSpPr>
        <p:spPr>
          <a:xfrm>
            <a:off x="2736000" y="3024000"/>
            <a:ext cx="2664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3" name="Nadpis 2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Zopakujte si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4294967295"/>
          </p:nvPr>
        </p:nvSpPr>
        <p:spPr/>
        <p:txBody>
          <a:bodyPr>
            <a:spAutoFit/>
          </a:bodyPr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marL="0" lvl="0" indent="0">
              <a:buNone/>
            </a:pPr>
            <a:endParaRPr lang="cs-CZ"/>
          </a:p>
          <a:p>
            <a:pPr marL="0" lvl="5" indent="0" rtl="0" hangingPunct="0">
              <a:buNone/>
            </a:pPr>
            <a:r>
              <a:rPr lang="cs-CZ"/>
              <a:t>    	čitatel</a:t>
            </a:r>
          </a:p>
          <a:p>
            <a:pPr marL="0" lvl="0" indent="0">
              <a:buNone/>
            </a:pPr>
            <a:r>
              <a:rPr lang="cs-CZ"/>
              <a:t>Zlomek =</a:t>
            </a:r>
          </a:p>
          <a:p>
            <a:pPr marL="0" lvl="0" indent="0">
              <a:buNone/>
            </a:pPr>
            <a:r>
              <a:rPr lang="cs-CZ"/>
              <a:t> 				jmenovatel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92000" y="2376000"/>
            <a:ext cx="3168000" cy="346680"/>
          </a:xfrm>
          <a:prstGeom prst="rect">
            <a:avLst/>
          </a:prstGeom>
          <a:noFill/>
          <a:ln>
            <a:noFill/>
          </a:ln>
          <a:effectLst>
            <a:outerShdw dist="101823" dir="2700000" algn="tl">
              <a:srgbClr val="808080"/>
            </a:outerShdw>
          </a:effectLst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18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Zlomková čára</a:t>
            </a:r>
          </a:p>
        </p:txBody>
      </p:sp>
      <p:sp>
        <p:nvSpPr>
          <p:cNvPr id="6" name="Přímá spojnice 5"/>
          <p:cNvSpPr/>
          <p:nvPr/>
        </p:nvSpPr>
        <p:spPr>
          <a:xfrm flipH="1">
            <a:off x="5544000" y="2722680"/>
            <a:ext cx="648000" cy="44532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  <a:effectLst>
            <a:outerShdw dist="101823" dir="2700000" algn="tl">
              <a:srgbClr val="808080"/>
            </a:outerShdw>
          </a:effectLst>
        </p:spPr>
        <p:txBody>
          <a:bodyPr vert="horz" wrap="none" lIns="90000" tIns="45000" rIns="90000" bIns="45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Zapiš zlomkem zelenou část</a:t>
            </a: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605639"/>
              </p:ext>
            </p:extLst>
          </p:nvPr>
        </p:nvGraphicFramePr>
        <p:xfrm>
          <a:off x="924840" y="275463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343563"/>
              </p:ext>
            </p:extLst>
          </p:nvPr>
        </p:nvGraphicFramePr>
        <p:xfrm>
          <a:off x="935856" y="435590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95785"/>
                <a:gridCol w="208280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803998"/>
              </p:ext>
            </p:extLst>
          </p:nvPr>
        </p:nvGraphicFramePr>
        <p:xfrm>
          <a:off x="3600152" y="435590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893237"/>
              </p:ext>
            </p:extLst>
          </p:nvPr>
        </p:nvGraphicFramePr>
        <p:xfrm>
          <a:off x="6192440" y="4283893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560704"/>
              </p:ext>
            </p:extLst>
          </p:nvPr>
        </p:nvGraphicFramePr>
        <p:xfrm>
          <a:off x="3528144" y="2843733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262232"/>
              </p:ext>
            </p:extLst>
          </p:nvPr>
        </p:nvGraphicFramePr>
        <p:xfrm>
          <a:off x="6120432" y="291574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957828"/>
              </p:ext>
            </p:extLst>
          </p:nvPr>
        </p:nvGraphicFramePr>
        <p:xfrm>
          <a:off x="3672160" y="579606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Zapiš zlomkem zelenou část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36000" y="4608000"/>
            <a:ext cx="1007999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5/10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880000" y="3024000"/>
            <a:ext cx="936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1/10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616000" y="4464000"/>
            <a:ext cx="792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4/10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688000" y="2951999"/>
            <a:ext cx="95508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10/10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352000" y="3024000"/>
            <a:ext cx="864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6/10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352000" y="4608000"/>
            <a:ext cx="792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8/10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192000" y="6120000"/>
            <a:ext cx="1296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3/10</a:t>
            </a: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168299"/>
              </p:ext>
            </p:extLst>
          </p:nvPr>
        </p:nvGraphicFramePr>
        <p:xfrm>
          <a:off x="924840" y="275463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25321"/>
              </p:ext>
            </p:extLst>
          </p:nvPr>
        </p:nvGraphicFramePr>
        <p:xfrm>
          <a:off x="935856" y="4355901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95785"/>
                <a:gridCol w="208280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873361"/>
              </p:ext>
            </p:extLst>
          </p:nvPr>
        </p:nvGraphicFramePr>
        <p:xfrm>
          <a:off x="4176216" y="4306680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307258"/>
                <a:gridCol w="230336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812063"/>
              </p:ext>
            </p:extLst>
          </p:nvPr>
        </p:nvGraphicFramePr>
        <p:xfrm>
          <a:off x="6832772" y="4440769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021526"/>
              </p:ext>
            </p:extLst>
          </p:nvPr>
        </p:nvGraphicFramePr>
        <p:xfrm>
          <a:off x="4293682" y="2722680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774120"/>
              </p:ext>
            </p:extLst>
          </p:nvPr>
        </p:nvGraphicFramePr>
        <p:xfrm>
          <a:off x="6912520" y="2873340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ulk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67831"/>
              </p:ext>
            </p:extLst>
          </p:nvPr>
        </p:nvGraphicFramePr>
        <p:xfrm>
          <a:off x="4608264" y="5969340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31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Zapiš desetinným číslem zelenou část</a:t>
            </a: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218675"/>
              </p:ext>
            </p:extLst>
          </p:nvPr>
        </p:nvGraphicFramePr>
        <p:xfrm>
          <a:off x="1284880" y="2898647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71217"/>
              </p:ext>
            </p:extLst>
          </p:nvPr>
        </p:nvGraphicFramePr>
        <p:xfrm>
          <a:off x="1295896" y="4499917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95785"/>
                <a:gridCol w="208280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073067"/>
              </p:ext>
            </p:extLst>
          </p:nvPr>
        </p:nvGraphicFramePr>
        <p:xfrm>
          <a:off x="3960192" y="4499917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497295"/>
              </p:ext>
            </p:extLst>
          </p:nvPr>
        </p:nvGraphicFramePr>
        <p:xfrm>
          <a:off x="6552480" y="4427909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580625"/>
              </p:ext>
            </p:extLst>
          </p:nvPr>
        </p:nvGraphicFramePr>
        <p:xfrm>
          <a:off x="3888184" y="2987749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122554"/>
              </p:ext>
            </p:extLst>
          </p:nvPr>
        </p:nvGraphicFramePr>
        <p:xfrm>
          <a:off x="6480472" y="3059757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642721"/>
              </p:ext>
            </p:extLst>
          </p:nvPr>
        </p:nvGraphicFramePr>
        <p:xfrm>
          <a:off x="3960192" y="5868069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Zapiš desetinným číslem zelenou část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601929" y="2880900"/>
            <a:ext cx="108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0,1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92000" y="4392000"/>
            <a:ext cx="1152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0,5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200446" y="2987749"/>
            <a:ext cx="108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1,0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313524" y="4442627"/>
            <a:ext cx="792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0,4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992640" y="3096000"/>
            <a:ext cx="1080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0,6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992640" y="4447478"/>
            <a:ext cx="1152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0,8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652000" y="5904900"/>
            <a:ext cx="93600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Mangal" pitchFamily="2"/>
              </a:rPr>
              <a:t>0,3</a:t>
            </a: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487916"/>
              </p:ext>
            </p:extLst>
          </p:nvPr>
        </p:nvGraphicFramePr>
        <p:xfrm>
          <a:off x="1205180" y="2718890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357486"/>
              </p:ext>
            </p:extLst>
          </p:nvPr>
        </p:nvGraphicFramePr>
        <p:xfrm>
          <a:off x="1216196" y="4320160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95785"/>
                <a:gridCol w="208280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577782"/>
              </p:ext>
            </p:extLst>
          </p:nvPr>
        </p:nvGraphicFramePr>
        <p:xfrm>
          <a:off x="3880492" y="4320160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777675"/>
              </p:ext>
            </p:extLst>
          </p:nvPr>
        </p:nvGraphicFramePr>
        <p:xfrm>
          <a:off x="6472780" y="4248152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529406"/>
              </p:ext>
            </p:extLst>
          </p:nvPr>
        </p:nvGraphicFramePr>
        <p:xfrm>
          <a:off x="3808484" y="2807992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90201"/>
              </p:ext>
            </p:extLst>
          </p:nvPr>
        </p:nvGraphicFramePr>
        <p:xfrm>
          <a:off x="6400772" y="2880000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ulk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825953"/>
              </p:ext>
            </p:extLst>
          </p:nvPr>
        </p:nvGraphicFramePr>
        <p:xfrm>
          <a:off x="4038606" y="5754240"/>
          <a:ext cx="1310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797"/>
                <a:gridCol w="268797"/>
                <a:gridCol w="235268"/>
                <a:gridCol w="268797"/>
                <a:gridCol w="268797"/>
              </a:tblGrid>
              <a:tr h="3308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89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Přečti desetinné číslo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cs-CZ"/>
              <a:t>0,25            0,1             0,657               0,03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0,001          0,5             0,76                 0,076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0,456          0,045         0,004               0,987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0,9              0,09            0,009              0,091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0,333          0,33            0,3                  0,03  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Zapiš desetinným číslem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cs-CZ"/>
              <a:t>Nula celá pět desetin                nula celá dvě setiny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nula celá tři tisíciny                  nula celá dvacet pět setin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nula celá dvacet pět tisícin        nula celá sedm desetin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nula celá sto tisícin                 nula celá patnáct tisícin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nula celá dvacet šest setin      nula celá pět setin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nula celá osmnáct setin          nula celá čtyři desetiny</a:t>
            </a:r>
          </a:p>
          <a:p>
            <a:pPr lvl="0">
              <a:buNone/>
            </a:pPr>
            <a:endParaRPr lang="cs-CZ"/>
          </a:p>
          <a:p>
            <a:pPr lvl="0">
              <a:buNone/>
            </a:pPr>
            <a:r>
              <a:rPr lang="cs-CZ"/>
              <a:t>nula celá osm desetin              nula celá třista tisícin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/>
              <a:t>Zapiš desetinným číslem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cs-CZ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Lucida Sans Unicode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cs-CZ" sz="2200"/>
              <a:t>Nula celá pět desetin  </a:t>
            </a:r>
            <a:r>
              <a:rPr lang="cs-CZ" sz="2200" b="1"/>
              <a:t>0,5 </a:t>
            </a:r>
            <a:r>
              <a:rPr lang="cs-CZ" sz="2200"/>
              <a:t>        nula celá dvě setiny   </a:t>
            </a:r>
            <a:r>
              <a:rPr lang="cs-CZ" sz="2200" b="1"/>
              <a:t>0,02</a:t>
            </a:r>
          </a:p>
          <a:p>
            <a:pPr lvl="0">
              <a:buNone/>
            </a:pPr>
            <a:endParaRPr lang="cs-CZ" sz="2200"/>
          </a:p>
          <a:p>
            <a:pPr lvl="0">
              <a:buNone/>
            </a:pPr>
            <a:r>
              <a:rPr lang="cs-CZ" sz="2200"/>
              <a:t>nula celá tři tisíciny    </a:t>
            </a:r>
            <a:r>
              <a:rPr lang="cs-CZ" sz="2200" b="1"/>
              <a:t>0,003</a:t>
            </a:r>
            <a:r>
              <a:rPr lang="cs-CZ" sz="2200"/>
              <a:t>     nula celá dvacet pět setin  </a:t>
            </a:r>
            <a:r>
              <a:rPr lang="cs-CZ" sz="2200" b="1"/>
              <a:t>0,25</a:t>
            </a:r>
          </a:p>
          <a:p>
            <a:pPr lvl="0">
              <a:buNone/>
            </a:pPr>
            <a:endParaRPr lang="cs-CZ" sz="2200"/>
          </a:p>
          <a:p>
            <a:pPr lvl="0">
              <a:buNone/>
            </a:pPr>
            <a:r>
              <a:rPr lang="cs-CZ" sz="2200"/>
              <a:t>nula celá dvacet pět tisícin </a:t>
            </a:r>
            <a:r>
              <a:rPr lang="cs-CZ" sz="2200" b="1"/>
              <a:t>0,025</a:t>
            </a:r>
            <a:r>
              <a:rPr lang="cs-CZ" sz="2200"/>
              <a:t>   nula celá sedm desetin  </a:t>
            </a:r>
            <a:r>
              <a:rPr lang="cs-CZ" sz="2200" b="1"/>
              <a:t>0,7</a:t>
            </a:r>
          </a:p>
          <a:p>
            <a:pPr lvl="0">
              <a:buNone/>
            </a:pPr>
            <a:endParaRPr lang="cs-CZ" sz="2200"/>
          </a:p>
          <a:p>
            <a:pPr lvl="0">
              <a:buNone/>
            </a:pPr>
            <a:r>
              <a:rPr lang="cs-CZ" sz="2200"/>
              <a:t>nula celá sto tisícin   </a:t>
            </a:r>
            <a:r>
              <a:rPr lang="cs-CZ" sz="2200" b="1"/>
              <a:t>0,100</a:t>
            </a:r>
            <a:r>
              <a:rPr lang="cs-CZ" sz="2200"/>
              <a:t>      nula celá patnáct tisícin   </a:t>
            </a:r>
            <a:r>
              <a:rPr lang="cs-CZ" sz="2200" b="1"/>
              <a:t>0,015</a:t>
            </a:r>
          </a:p>
          <a:p>
            <a:pPr lvl="0">
              <a:buNone/>
            </a:pPr>
            <a:endParaRPr lang="cs-CZ" sz="2200"/>
          </a:p>
          <a:p>
            <a:pPr lvl="0">
              <a:buNone/>
            </a:pPr>
            <a:r>
              <a:rPr lang="cs-CZ" sz="2200"/>
              <a:t>nula celá dvacet šest setin  </a:t>
            </a:r>
            <a:r>
              <a:rPr lang="cs-CZ" sz="2200" b="1"/>
              <a:t>0,026</a:t>
            </a:r>
            <a:r>
              <a:rPr lang="cs-CZ" sz="2200"/>
              <a:t>    nula celá pět setin  </a:t>
            </a:r>
            <a:r>
              <a:rPr lang="cs-CZ" sz="2200" b="1"/>
              <a:t>0,05</a:t>
            </a:r>
          </a:p>
          <a:p>
            <a:pPr lvl="0">
              <a:buNone/>
            </a:pPr>
            <a:endParaRPr lang="cs-CZ" sz="2200"/>
          </a:p>
          <a:p>
            <a:pPr lvl="0">
              <a:buNone/>
            </a:pPr>
            <a:r>
              <a:rPr lang="cs-CZ" sz="2200"/>
              <a:t>nula celá osmnáct setin  </a:t>
            </a:r>
            <a:r>
              <a:rPr lang="cs-CZ" sz="2200" b="1"/>
              <a:t>0,18</a:t>
            </a:r>
            <a:r>
              <a:rPr lang="cs-CZ" sz="2200"/>
              <a:t>     nula celá čtyři desetiny  </a:t>
            </a:r>
            <a:r>
              <a:rPr lang="cs-CZ" sz="2200" b="1"/>
              <a:t>0,4</a:t>
            </a:r>
          </a:p>
          <a:p>
            <a:pPr lvl="0">
              <a:buNone/>
            </a:pPr>
            <a:endParaRPr lang="cs-CZ" sz="2200"/>
          </a:p>
          <a:p>
            <a:pPr lvl="0">
              <a:buNone/>
            </a:pPr>
            <a:r>
              <a:rPr lang="cs-CZ" sz="2200"/>
              <a:t>nula celá osm desetin   </a:t>
            </a:r>
            <a:r>
              <a:rPr lang="cs-CZ" sz="2200" b="1"/>
              <a:t>0,8</a:t>
            </a:r>
            <a:r>
              <a:rPr lang="cs-CZ" sz="2200"/>
              <a:t>         nula celá třista tisícin   </a:t>
            </a:r>
            <a:r>
              <a:rPr lang="cs-CZ" sz="2200" b="1"/>
              <a:t>0,300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80000" y="2137680"/>
            <a:ext cx="8160840" cy="603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s-novelty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202</Words>
  <Application>Microsoft Office PowerPoint</Application>
  <PresentationFormat>Vlastní</PresentationFormat>
  <Paragraphs>63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Výchozí</vt:lpstr>
      <vt:lpstr>prs-novelty</vt:lpstr>
      <vt:lpstr>Prezentace aplikace PowerPoint</vt:lpstr>
      <vt:lpstr>Zopakujte si</vt:lpstr>
      <vt:lpstr>Zapiš zlomkem zelenou část</vt:lpstr>
      <vt:lpstr>Zapiš zlomkem zelenou část</vt:lpstr>
      <vt:lpstr>Zapiš desetinným číslem zelenou část</vt:lpstr>
      <vt:lpstr>Zapiš desetinným číslem zelenou část</vt:lpstr>
      <vt:lpstr>Přečti desetinné číslo</vt:lpstr>
      <vt:lpstr>Zapiš desetinným číslem</vt:lpstr>
      <vt:lpstr>Zapiš desetinným číslem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Uzivatel</cp:lastModifiedBy>
  <cp:revision>4</cp:revision>
  <dcterms:created xsi:type="dcterms:W3CDTF">2012-11-24T16:18:43Z</dcterms:created>
  <dcterms:modified xsi:type="dcterms:W3CDTF">2013-11-20T11:36:42Z</dcterms:modified>
</cp:coreProperties>
</file>